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6"/>
  </p:notesMasterIdLst>
  <p:sldIdLst>
    <p:sldId id="256" r:id="rId2"/>
    <p:sldId id="314" r:id="rId3"/>
    <p:sldId id="316" r:id="rId4"/>
    <p:sldId id="319" r:id="rId5"/>
    <p:sldId id="336" r:id="rId6"/>
    <p:sldId id="337" r:id="rId7"/>
    <p:sldId id="338" r:id="rId8"/>
    <p:sldId id="340" r:id="rId9"/>
    <p:sldId id="341" r:id="rId10"/>
    <p:sldId id="342" r:id="rId11"/>
    <p:sldId id="343" r:id="rId12"/>
    <p:sldId id="344" r:id="rId13"/>
    <p:sldId id="346" r:id="rId14"/>
    <p:sldId id="34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000" autoAdjust="0"/>
  </p:normalViewPr>
  <p:slideViewPr>
    <p:cSldViewPr>
      <p:cViewPr varScale="1">
        <p:scale>
          <a:sx n="95" d="100"/>
          <a:sy n="95" d="100"/>
        </p:scale>
        <p:origin x="-20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ED62B4-3990-4820-BFDB-37EB05944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73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9DC54-73D4-492D-9966-69E1C748F0A4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2963" y="239713"/>
            <a:ext cx="5233987" cy="392588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305300"/>
            <a:ext cx="5988050" cy="4186238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D4E29-E7BD-44E1-8634-E4DFD945A2DA}" type="slidenum">
              <a:rPr lang="en-US"/>
              <a:pPr/>
              <a:t>10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303213"/>
            <a:ext cx="4703762" cy="3527425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7993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64733-69F9-471F-ADFE-228A052A9114}" type="slidenum">
              <a:rPr lang="en-US"/>
              <a:pPr/>
              <a:t>11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303213"/>
            <a:ext cx="4703762" cy="3527425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79937"/>
          </a:xfrm>
        </p:spPr>
        <p:txBody>
          <a:bodyPr/>
          <a:lstStyle/>
          <a:p>
            <a:r>
              <a:rPr lang="en-US" dirty="0" smtClean="0"/>
              <a:t>TFTP</a:t>
            </a:r>
            <a:r>
              <a:rPr lang="en-US" baseline="0" dirty="0" smtClean="0"/>
              <a:t> </a:t>
            </a:r>
            <a:r>
              <a:rPr lang="ru-RU" baseline="0" dirty="0" smtClean="0"/>
              <a:t>основан на </a:t>
            </a:r>
            <a:r>
              <a:rPr lang="en-US" baseline="0" dirty="0" smtClean="0"/>
              <a:t>UDP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3460D-0C66-428C-92BD-22ED83DB109E}" type="slidenum">
              <a:rPr lang="en-US"/>
              <a:pPr/>
              <a:t>12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303213"/>
            <a:ext cx="4703762" cy="3527425"/>
          </a:xfrm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7993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73CF4-2716-486F-9F64-33D910585CEC}" type="slidenum">
              <a:rPr lang="en-US"/>
              <a:pPr/>
              <a:t>13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303213"/>
            <a:ext cx="4703762" cy="3527425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7993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FC0BE-FAD1-4247-9463-20CFA3C834C0}" type="slidenum">
              <a:rPr lang="en-US"/>
              <a:pPr/>
              <a:t>2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303213"/>
            <a:ext cx="4702175" cy="3527425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79937"/>
          </a:xfrm>
        </p:spPr>
        <p:txBody>
          <a:bodyPr/>
          <a:lstStyle/>
          <a:p>
            <a:r>
              <a:rPr lang="ru-RU" b="0" dirty="0" smtClean="0"/>
              <a:t>Если пакет сбрасывается из-за невозможности маршрутизации, то отправитель уведомляется</a:t>
            </a:r>
            <a:r>
              <a:rPr lang="ru-RU" b="0" baseline="0" dirty="0" smtClean="0"/>
              <a:t> </a:t>
            </a:r>
            <a:r>
              <a:rPr lang="en-US" b="0" baseline="0" dirty="0" smtClean="0"/>
              <a:t>ICMP </a:t>
            </a:r>
            <a:r>
              <a:rPr lang="ru-RU" b="0" baseline="0" dirty="0" smtClean="0"/>
              <a:t>сообщением </a:t>
            </a:r>
            <a:r>
              <a:rPr lang="en-US" b="0" dirty="0" smtClean="0"/>
              <a:t>“network</a:t>
            </a:r>
            <a:r>
              <a:rPr lang="en-US" b="0" baseline="0" dirty="0" smtClean="0"/>
              <a:t> unreachable</a:t>
            </a:r>
            <a:r>
              <a:rPr lang="en-US" b="0" dirty="0" smtClean="0"/>
              <a:t>”</a:t>
            </a:r>
            <a:r>
              <a:rPr lang="ru-RU" b="0" dirty="0" smtClean="0"/>
              <a:t>.</a:t>
            </a:r>
          </a:p>
          <a:p>
            <a:r>
              <a:rPr lang="ru-RU" b="0" dirty="0" smtClean="0"/>
              <a:t>Если пакет</a:t>
            </a:r>
            <a:r>
              <a:rPr lang="ru-RU" b="0" baseline="0" dirty="0" smtClean="0"/>
              <a:t> сбрасывается из-за </a:t>
            </a:r>
            <a:r>
              <a:rPr lang="en-US" b="0" baseline="0" dirty="0" smtClean="0"/>
              <a:t>ACL</a:t>
            </a:r>
            <a:r>
              <a:rPr lang="ru-RU" b="0" baseline="0" dirty="0" smtClean="0"/>
              <a:t>, то </a:t>
            </a:r>
            <a:r>
              <a:rPr lang="ru-RU" b="0" baseline="0" dirty="0" err="1" smtClean="0"/>
              <a:t>маршрутизатор</a:t>
            </a:r>
            <a:r>
              <a:rPr lang="ru-RU" b="0" baseline="0" dirty="0" smtClean="0"/>
              <a:t> уведомляет отправителя </a:t>
            </a:r>
            <a:r>
              <a:rPr lang="en-US" b="0" baseline="0" dirty="0" smtClean="0"/>
              <a:t>ICMP </a:t>
            </a:r>
            <a:r>
              <a:rPr lang="ru-RU" b="0" baseline="0" dirty="0" smtClean="0"/>
              <a:t>сообщением </a:t>
            </a:r>
            <a:r>
              <a:rPr lang="en-US" b="0" dirty="0" smtClean="0"/>
              <a:t>“</a:t>
            </a:r>
            <a:r>
              <a:rPr lang="en-US" b="0" dirty="0"/>
              <a:t>administratively prohibited</a:t>
            </a:r>
            <a:r>
              <a:rPr lang="en-US" b="0" dirty="0" smtClean="0"/>
              <a:t>”</a:t>
            </a:r>
            <a:r>
              <a:rPr lang="ru-RU" b="0" dirty="0" smtClean="0"/>
              <a:t>.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6D359-C265-434B-AC9A-FED3A4967AFF}" type="slidenum">
              <a:rPr lang="en-US"/>
              <a:pPr/>
              <a:t>3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303213"/>
            <a:ext cx="4703762" cy="3527425"/>
          </a:xfrm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79937"/>
          </a:xfrm>
        </p:spPr>
        <p:txBody>
          <a:bodyPr/>
          <a:lstStyle/>
          <a:p>
            <a:endParaRPr lang="en-US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4D0B5-E230-4E6C-8C33-53B8B9758C81}" type="slidenum">
              <a:rPr lang="en-US"/>
              <a:pPr/>
              <a:t>4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1088" y="303213"/>
            <a:ext cx="4702175" cy="3527425"/>
          </a:xfrm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79937"/>
          </a:xfrm>
        </p:spPr>
        <p:txBody>
          <a:bodyPr lIns="86488" tIns="43244" rIns="86488" bIns="43244"/>
          <a:lstStyle/>
          <a:p>
            <a:endParaRPr lang="en-US" b="1"/>
          </a:p>
          <a:p>
            <a:endParaRPr lang="en-US"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40DF4-51B8-49B5-8DA5-66860920D35C}" type="slidenum">
              <a:rPr lang="en-US"/>
              <a:pPr/>
              <a:t>5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303213"/>
            <a:ext cx="4702175" cy="3527425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79937"/>
          </a:xfrm>
        </p:spPr>
        <p:txBody>
          <a:bodyPr lIns="86488" tIns="43244" rIns="86488" bIns="432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0E103-7A60-4A62-81C5-58B2B0CF6D1B}" type="slidenum">
              <a:rPr lang="en-US"/>
              <a:pPr/>
              <a:t>6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303213"/>
            <a:ext cx="4702175" cy="3527425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83112"/>
          </a:xfrm>
        </p:spPr>
        <p:txBody>
          <a:bodyPr lIns="86488" tIns="43244" rIns="86488" bIns="432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3B8AD-B668-469A-8CD0-713D506AA416}" type="slidenum">
              <a:rPr lang="en-US"/>
              <a:pPr/>
              <a:t>7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303213"/>
            <a:ext cx="4702175" cy="3527425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83112"/>
          </a:xfrm>
        </p:spPr>
        <p:txBody>
          <a:bodyPr lIns="86488" tIns="43244" rIns="86488" bIns="43244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2DA4D4-E2DD-4CAF-9A9C-B303AC10CE8C}" type="slidenum">
              <a:rPr lang="en-US"/>
              <a:pPr/>
              <a:t>8</a:t>
            </a:fld>
            <a:endParaRPr lang="en-US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303213"/>
            <a:ext cx="4702175" cy="3527425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79937"/>
          </a:xfrm>
        </p:spPr>
        <p:txBody>
          <a:bodyPr lIns="86488" tIns="43244" rIns="86488" bIns="43244"/>
          <a:lstStyle/>
          <a:p>
            <a:r>
              <a:rPr lang="en-US" b="1" dirty="0" smtClean="0"/>
              <a:t> </a:t>
            </a:r>
            <a:endParaRPr lang="en-US" dirty="0"/>
          </a:p>
          <a:p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B2956-7DE9-4510-A3EF-CD1D522341CF}" type="slidenum">
              <a:rPr lang="en-US"/>
              <a:pPr/>
              <a:t>9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303213"/>
            <a:ext cx="4702175" cy="3527425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4052888"/>
            <a:ext cx="5835650" cy="4579937"/>
          </a:xfrm>
        </p:spPr>
        <p:txBody>
          <a:bodyPr lIns="86488" tIns="43244" rIns="86488" bIns="43244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84DF8D6A-C59A-4B3E-A275-2A28B2AF2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AD52-2537-4C28-8894-94ACB71D4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57808-6755-4EEF-A479-36E08811B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2EAE-0484-49C5-A149-A36DB3072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B34AE-F6B0-44B8-8A4D-C8807CC3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643BE-578C-4DA0-A32B-D8F0EFE1B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B6E0-DF92-4DC9-BA1F-3DC747B45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BC34A-149F-400D-9017-8E9E35A07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80536-1E6D-47A3-A98C-83EE252A8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EA9A-1E26-441C-AC31-B978BA0CC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1AA5A-1D71-4986-A223-392D3BD41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64BF80DB-0504-4941-AA10-D34B6672B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etand@lvk.cs.msu.s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supportforums.cisco.com/docs/DOC-2748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ru-RU" sz="4000" dirty="0" smtClean="0"/>
              <a:t>Настройка </a:t>
            </a:r>
            <a:r>
              <a:rPr lang="en-US" sz="4000" dirty="0" smtClean="0"/>
              <a:t>ACL</a:t>
            </a:r>
            <a:endParaRPr lang="en-US" sz="40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11760" y="5013176"/>
            <a:ext cx="64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+mn-lt"/>
              </a:rPr>
              <a:t>Петухов </a:t>
            </a:r>
            <a:r>
              <a:rPr lang="ru-RU" dirty="0" smtClean="0">
                <a:latin typeface="+mn-lt"/>
              </a:rPr>
              <a:t>Андрей</a:t>
            </a:r>
            <a:endParaRPr lang="en-US" dirty="0" smtClean="0">
              <a:latin typeface="+mn-lt"/>
            </a:endParaRPr>
          </a:p>
          <a:p>
            <a:pPr algn="r"/>
            <a:r>
              <a:rPr lang="en-US" dirty="0" smtClean="0">
                <a:latin typeface="+mn-lt"/>
                <a:hlinkClick r:id="rId3"/>
              </a:rPr>
              <a:t>petand@</a:t>
            </a:r>
            <a:r>
              <a:rPr lang="en-US" dirty="0" smtClean="0">
                <a:latin typeface="+mn-lt"/>
                <a:hlinkClick r:id="rId3"/>
              </a:rPr>
              <a:t>lvk.cs.msu.su</a:t>
            </a:r>
            <a:endParaRPr lang="ru-RU" dirty="0" smtClean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8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noFill/>
          <a:ln/>
        </p:spPr>
        <p:txBody>
          <a:bodyPr/>
          <a:lstStyle/>
          <a:p>
            <a:r>
              <a:rPr lang="ru-RU" dirty="0" smtClean="0"/>
              <a:t>Типичные ошибки в </a:t>
            </a:r>
            <a:r>
              <a:rPr lang="en-US" dirty="0" smtClean="0"/>
              <a:t>ACL </a:t>
            </a:r>
            <a:r>
              <a:rPr lang="ru-RU" dirty="0" smtClean="0"/>
              <a:t> (1 из </a:t>
            </a:r>
            <a:r>
              <a:rPr lang="ru-RU" dirty="0" smtClean="0"/>
              <a:t>4)</a:t>
            </a:r>
            <a:endParaRPr lang="en-US" dirty="0"/>
          </a:p>
        </p:txBody>
      </p:sp>
      <p:pic>
        <p:nvPicPr>
          <p:cNvPr id="371730" name="Picture 18" descr="327P_6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6325" y="1625600"/>
            <a:ext cx="6992938" cy="3784600"/>
          </a:xfrm>
          <a:prstGeom prst="rect">
            <a:avLst/>
          </a:prstGeom>
          <a:noFill/>
        </p:spPr>
      </p:pic>
      <p:sp>
        <p:nvSpPr>
          <p:cNvPr id="371731" name="Rectangle 19"/>
          <p:cNvSpPr>
            <a:spLocks noChangeArrowheads="1"/>
          </p:cNvSpPr>
          <p:nvPr/>
        </p:nvSpPr>
        <p:spPr bwMode="auto">
          <a:xfrm>
            <a:off x="655638" y="5937250"/>
            <a:ext cx="778418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814388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000" dirty="0" smtClean="0">
                <a:latin typeface="+mn-lt"/>
              </a:rPr>
              <a:t>Пример </a:t>
            </a:r>
            <a:r>
              <a:rPr lang="en-US" sz="2000" dirty="0" smtClean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:  </a:t>
            </a:r>
            <a:r>
              <a:rPr lang="ru-RU" sz="2000" dirty="0" smtClean="0">
                <a:latin typeface="+mn-lt"/>
              </a:rPr>
              <a:t>Хост </a:t>
            </a:r>
            <a:r>
              <a:rPr lang="en-US" sz="2000" dirty="0" smtClean="0">
                <a:latin typeface="+mn-lt"/>
              </a:rPr>
              <a:t>10.1.1.1 </a:t>
            </a:r>
            <a:r>
              <a:rPr lang="ru-RU" sz="2000" dirty="0" smtClean="0">
                <a:latin typeface="+mn-lt"/>
              </a:rPr>
              <a:t>не может подключиться к </a:t>
            </a:r>
            <a:r>
              <a:rPr lang="en-US" sz="2000" dirty="0" smtClean="0">
                <a:latin typeface="+mn-lt"/>
              </a:rPr>
              <a:t>10.100.100.1</a:t>
            </a:r>
            <a:endParaRPr lang="en-US" sz="2000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BC34A-149F-400D-9017-8E9E35A0798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655639" y="5791200"/>
            <a:ext cx="80311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14388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000" dirty="0" smtClean="0">
                <a:latin typeface="+mn-lt"/>
              </a:rPr>
              <a:t>Пример </a:t>
            </a:r>
            <a:r>
              <a:rPr lang="en-US" sz="2000" dirty="0" smtClean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: </a:t>
            </a:r>
            <a:r>
              <a:rPr lang="ru-RU" sz="2000" dirty="0" smtClean="0">
                <a:latin typeface="+mn-lt"/>
              </a:rPr>
              <a:t>Сеть </a:t>
            </a:r>
            <a:r>
              <a:rPr lang="en-US" sz="2000" dirty="0" smtClean="0">
                <a:latin typeface="+mn-lt"/>
              </a:rPr>
              <a:t>192.168.1.0 </a:t>
            </a:r>
            <a:r>
              <a:rPr lang="ru-RU" sz="2000" dirty="0" smtClean="0">
                <a:latin typeface="+mn-lt"/>
              </a:rPr>
              <a:t>не может подключиться к </a:t>
            </a:r>
            <a:r>
              <a:rPr lang="en-US" sz="2000" dirty="0" smtClean="0">
                <a:latin typeface="+mn-lt"/>
              </a:rPr>
              <a:t>10.100.100.1.</a:t>
            </a:r>
            <a:r>
              <a:rPr lang="ru-RU" sz="2000" dirty="0" smtClean="0">
                <a:latin typeface="+mn-lt"/>
              </a:rPr>
              <a:t> по </a:t>
            </a:r>
            <a:r>
              <a:rPr lang="en-US" sz="2000" dirty="0" smtClean="0">
                <a:latin typeface="+mn-lt"/>
              </a:rPr>
              <a:t>TFTP </a:t>
            </a:r>
            <a:endParaRPr lang="en-US" sz="2000" dirty="0">
              <a:latin typeface="+mn-lt"/>
            </a:endParaRPr>
          </a:p>
        </p:txBody>
      </p:sp>
      <p:sp>
        <p:nvSpPr>
          <p:cNvPr id="403468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Типичные ошибки в </a:t>
            </a:r>
            <a:r>
              <a:rPr lang="en-US" dirty="0" smtClean="0"/>
              <a:t>ACL </a:t>
            </a:r>
            <a:r>
              <a:rPr lang="ru-RU" dirty="0" smtClean="0"/>
              <a:t> (2 из </a:t>
            </a:r>
            <a:r>
              <a:rPr lang="ru-RU" dirty="0" smtClean="0"/>
              <a:t>4)</a:t>
            </a:r>
            <a:endParaRPr lang="en-US" dirty="0"/>
          </a:p>
        </p:txBody>
      </p:sp>
      <p:pic>
        <p:nvPicPr>
          <p:cNvPr id="403469" name="Picture 13" descr="327P_6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2038" y="1722438"/>
            <a:ext cx="7019925" cy="376396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BC34A-149F-400D-9017-8E9E35A0798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655639" y="5410201"/>
            <a:ext cx="8183562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14388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000" dirty="0" smtClean="0">
                <a:latin typeface="+mn-lt"/>
              </a:rPr>
              <a:t>Пример </a:t>
            </a:r>
            <a:r>
              <a:rPr lang="en-US" sz="2000" dirty="0" smtClean="0">
                <a:latin typeface="+mn-lt"/>
              </a:rPr>
              <a:t>3</a:t>
            </a:r>
            <a:r>
              <a:rPr lang="en-US" sz="2000" dirty="0">
                <a:latin typeface="+mn-lt"/>
              </a:rPr>
              <a:t>: </a:t>
            </a:r>
            <a:r>
              <a:rPr lang="ru-RU" sz="2000" dirty="0" smtClean="0">
                <a:latin typeface="+mn-lt"/>
              </a:rPr>
              <a:t>Сеть </a:t>
            </a:r>
            <a:r>
              <a:rPr lang="en-US" sz="2000" dirty="0" smtClean="0">
                <a:latin typeface="+mn-lt"/>
              </a:rPr>
              <a:t>172.16.0.0 </a:t>
            </a:r>
            <a:r>
              <a:rPr lang="ru-RU" sz="2000" dirty="0" smtClean="0">
                <a:latin typeface="+mn-lt"/>
              </a:rPr>
              <a:t>может использовать </a:t>
            </a:r>
            <a:r>
              <a:rPr lang="en-US" sz="2000" dirty="0" smtClean="0">
                <a:latin typeface="+mn-lt"/>
              </a:rPr>
              <a:t>Telnet </a:t>
            </a:r>
            <a:r>
              <a:rPr lang="ru-RU" sz="2000" dirty="0" smtClean="0">
                <a:latin typeface="+mn-lt"/>
              </a:rPr>
              <a:t>для подключения к </a:t>
            </a:r>
            <a:r>
              <a:rPr lang="en-US" sz="2000" dirty="0" smtClean="0">
                <a:latin typeface="+mn-lt"/>
              </a:rPr>
              <a:t>10.100.100.1,</a:t>
            </a:r>
            <a:r>
              <a:rPr lang="ru-RU" sz="2000" dirty="0" smtClean="0">
                <a:latin typeface="+mn-lt"/>
              </a:rPr>
              <a:t> а политикой безопасности это запрещено</a:t>
            </a:r>
            <a:endParaRPr lang="en-US" sz="2000" dirty="0">
              <a:latin typeface="+mn-lt"/>
            </a:endParaRPr>
          </a:p>
        </p:txBody>
      </p:sp>
      <p:sp>
        <p:nvSpPr>
          <p:cNvPr id="373777" name="Rectangle 1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Типичные ошибки в </a:t>
            </a:r>
            <a:r>
              <a:rPr lang="en-US" dirty="0" smtClean="0"/>
              <a:t>ACL </a:t>
            </a:r>
            <a:r>
              <a:rPr lang="ru-RU" dirty="0" smtClean="0"/>
              <a:t> (3 из </a:t>
            </a:r>
            <a:r>
              <a:rPr lang="ru-RU" dirty="0" smtClean="0"/>
              <a:t>4)</a:t>
            </a:r>
            <a:endParaRPr lang="en-US" dirty="0"/>
          </a:p>
        </p:txBody>
      </p:sp>
      <p:pic>
        <p:nvPicPr>
          <p:cNvPr id="373778" name="Picture 18" descr="327P_6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524000"/>
            <a:ext cx="7175500" cy="370681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BC34A-149F-400D-9017-8E9E35A0798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655639" y="5715001"/>
            <a:ext cx="818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14388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ru-RU" sz="2000" dirty="0" smtClean="0">
                <a:latin typeface="+mn-lt"/>
              </a:rPr>
              <a:t>Пример 4</a:t>
            </a:r>
            <a:r>
              <a:rPr lang="en-US" sz="2000" dirty="0" smtClean="0">
                <a:latin typeface="+mn-lt"/>
              </a:rPr>
              <a:t>: </a:t>
            </a:r>
            <a:r>
              <a:rPr lang="ru-RU" sz="2000" dirty="0" smtClean="0">
                <a:latin typeface="+mn-lt"/>
              </a:rPr>
              <a:t>Хост </a:t>
            </a:r>
            <a:r>
              <a:rPr lang="en-US" sz="2000" dirty="0" smtClean="0">
                <a:latin typeface="+mn-lt"/>
              </a:rPr>
              <a:t>10.100.100.1 </a:t>
            </a:r>
            <a:r>
              <a:rPr lang="ru-RU" sz="2000" dirty="0" smtClean="0">
                <a:latin typeface="+mn-lt"/>
              </a:rPr>
              <a:t>может использовать </a:t>
            </a:r>
            <a:r>
              <a:rPr lang="en-US" sz="2000" dirty="0" smtClean="0">
                <a:latin typeface="+mn-lt"/>
              </a:rPr>
              <a:t>Telnet </a:t>
            </a:r>
            <a:r>
              <a:rPr lang="ru-RU" sz="2000" dirty="0" smtClean="0">
                <a:latin typeface="+mn-lt"/>
              </a:rPr>
              <a:t>для подключения к</a:t>
            </a:r>
            <a:r>
              <a:rPr lang="en-US" sz="2000" dirty="0" smtClean="0">
                <a:latin typeface="+mn-lt"/>
              </a:rPr>
              <a:t> 10.1.1.1</a:t>
            </a:r>
            <a:r>
              <a:rPr lang="ru-RU" sz="2000" dirty="0" smtClean="0">
                <a:latin typeface="+mn-lt"/>
              </a:rPr>
              <a:t>, а политикой безопасности это запрещено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2362200" y="3276600"/>
            <a:ext cx="533400" cy="265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73019" tIns="36509" rIns="73019" bIns="365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>
            <a:off x="6248400" y="3276600"/>
            <a:ext cx="533400" cy="2651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73019" tIns="36509" rIns="73019" bIns="365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5831" name="Rectangle 2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Типичные ошибки в </a:t>
            </a:r>
            <a:r>
              <a:rPr lang="en-US" dirty="0" smtClean="0"/>
              <a:t>ACL </a:t>
            </a:r>
            <a:r>
              <a:rPr lang="ru-RU" dirty="0" smtClean="0"/>
              <a:t> (4 из </a:t>
            </a:r>
            <a:r>
              <a:rPr lang="ru-RU" dirty="0" smtClean="0"/>
              <a:t>4)</a:t>
            </a:r>
            <a:endParaRPr lang="en-US" dirty="0"/>
          </a:p>
        </p:txBody>
      </p:sp>
      <p:pic>
        <p:nvPicPr>
          <p:cNvPr id="375832" name="Picture 24" descr="327P_6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300" y="1404938"/>
            <a:ext cx="7897813" cy="422116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BC34A-149F-400D-9017-8E9E35A0798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еще есть </a:t>
            </a:r>
            <a:r>
              <a:rPr lang="en-US" dirty="0" smtClean="0"/>
              <a:t>Zone-Based FW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BC34A-149F-400D-9017-8E9E35A0798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2971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linkClick r:id="rId2"/>
              </a:rPr>
              <a:t>https://supportforums.cisco.com/docs/DOC-</a:t>
            </a:r>
            <a:r>
              <a:rPr lang="en-US" sz="3600" dirty="0" smtClean="0">
                <a:hlinkClick r:id="rId2"/>
              </a:rPr>
              <a:t>27487</a:t>
            </a:r>
            <a:r>
              <a:rPr lang="en-US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632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330200"/>
            <a:ext cx="8145462" cy="838200"/>
          </a:xfrm>
        </p:spPr>
        <p:txBody>
          <a:bodyPr/>
          <a:lstStyle/>
          <a:p>
            <a:r>
              <a:rPr lang="en-US" dirty="0" smtClean="0"/>
              <a:t>ACL </a:t>
            </a:r>
            <a:r>
              <a:rPr lang="ru-RU" dirty="0" smtClean="0"/>
              <a:t>в исходящем направлении</a:t>
            </a:r>
            <a:endParaRPr lang="en-US" dirty="0"/>
          </a:p>
        </p:txBody>
      </p:sp>
      <p:sp>
        <p:nvSpPr>
          <p:cNvPr id="407555" name="Rectangle 3"/>
          <p:cNvSpPr>
            <a:spLocks noChangeArrowheads="1"/>
          </p:cNvSpPr>
          <p:nvPr/>
        </p:nvSpPr>
        <p:spPr bwMode="auto">
          <a:xfrm>
            <a:off x="381000" y="6172200"/>
            <a:ext cx="788677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347663" lvl="1" indent="-233363" defTabSz="814388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</a:pPr>
            <a:r>
              <a:rPr lang="ru-RU" sz="2000" dirty="0" smtClean="0">
                <a:latin typeface="+mn-lt"/>
              </a:rPr>
              <a:t>Если ни одно правило </a:t>
            </a:r>
            <a:r>
              <a:rPr lang="en-US" sz="2000" dirty="0" smtClean="0">
                <a:latin typeface="+mn-lt"/>
              </a:rPr>
              <a:t>ACL </a:t>
            </a:r>
            <a:r>
              <a:rPr lang="ru-RU" sz="2000" dirty="0" smtClean="0">
                <a:latin typeface="+mn-lt"/>
              </a:rPr>
              <a:t>не сработало, пакет сбрасывается</a:t>
            </a:r>
            <a:r>
              <a:rPr lang="en-US" sz="2000" dirty="0" smtClean="0">
                <a:latin typeface="+mn-lt"/>
              </a:rPr>
              <a:t>. </a:t>
            </a:r>
            <a:endParaRPr lang="en-US" sz="2000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22EAE-0484-49C5-A149-A36DB30721C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70" y="1066800"/>
            <a:ext cx="7905859" cy="51053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5" name="Rectangle 1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Типы </a:t>
            </a:r>
            <a:r>
              <a:rPr lang="en-US" dirty="0" smtClean="0"/>
              <a:t>ACL</a:t>
            </a:r>
            <a:endParaRPr lang="en-US" dirty="0"/>
          </a:p>
        </p:txBody>
      </p:sp>
      <p:sp>
        <p:nvSpPr>
          <p:cNvPr id="365588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ru-RU" dirty="0" smtClean="0"/>
              <a:t>Стандартные </a:t>
            </a:r>
            <a:r>
              <a:rPr lang="en-US" dirty="0" smtClean="0"/>
              <a:t>ACL</a:t>
            </a:r>
            <a:endParaRPr lang="en-US" dirty="0"/>
          </a:p>
          <a:p>
            <a:pPr lvl="2"/>
            <a:r>
              <a:rPr lang="ru-RU" dirty="0" smtClean="0"/>
              <a:t>Правила только над адресом источника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Расширенные </a:t>
            </a:r>
            <a:r>
              <a:rPr lang="en-US" dirty="0" smtClean="0"/>
              <a:t>ACL</a:t>
            </a:r>
          </a:p>
          <a:p>
            <a:pPr lvl="2"/>
            <a:r>
              <a:rPr lang="ru-RU" dirty="0" smtClean="0"/>
              <a:t>Правила как над адресом источника, так и над адресом получателя и портами</a:t>
            </a:r>
          </a:p>
          <a:p>
            <a:pPr lvl="2"/>
            <a:r>
              <a:rPr lang="ru-RU" dirty="0" smtClean="0"/>
              <a:t>Можно использовать для разрешения</a:t>
            </a:r>
            <a:r>
              <a:rPr lang="en-US" dirty="0" smtClean="0"/>
              <a:t>/</a:t>
            </a:r>
            <a:r>
              <a:rPr lang="ru-RU" dirty="0" smtClean="0"/>
              <a:t>запрета отдельных протоколов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Два метода идентификации </a:t>
            </a:r>
            <a:r>
              <a:rPr lang="en-US" dirty="0" smtClean="0"/>
              <a:t>ACL:</a:t>
            </a:r>
            <a:endParaRPr lang="en-US" dirty="0"/>
          </a:p>
          <a:p>
            <a:pPr lvl="2"/>
            <a:r>
              <a:rPr lang="ru-RU" dirty="0" smtClean="0"/>
              <a:t>Через числовой идентификатор (нумерованные </a:t>
            </a:r>
            <a:r>
              <a:rPr lang="en-US" dirty="0" smtClean="0"/>
              <a:t>ACL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Через строковый идентификатор (именованные </a:t>
            </a:r>
            <a:r>
              <a:rPr lang="en-US" dirty="0" smtClean="0"/>
              <a:t>ACL</a:t>
            </a:r>
            <a:r>
              <a:rPr lang="ru-RU" dirty="0" smtClean="0"/>
              <a:t>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22EAE-0484-49C5-A149-A36DB30721C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настройки </a:t>
            </a:r>
            <a:r>
              <a:rPr lang="en-US" dirty="0" smtClean="0"/>
              <a:t>ACL</a:t>
            </a:r>
            <a:endParaRPr lang="en-US" dirty="0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300" dirty="0" smtClean="0"/>
              <a:t>Разрешается только один </a:t>
            </a:r>
            <a:r>
              <a:rPr lang="en-US" sz="2300" dirty="0" smtClean="0"/>
              <a:t>ACL </a:t>
            </a:r>
            <a:r>
              <a:rPr lang="ru-RU" sz="2300" dirty="0" smtClean="0"/>
              <a:t> для каждого направления на заданном логическом интерфейсе</a:t>
            </a:r>
          </a:p>
          <a:p>
            <a:pPr>
              <a:lnSpc>
                <a:spcPct val="90000"/>
              </a:lnSpc>
            </a:pPr>
            <a:r>
              <a:rPr lang="ru-RU" sz="2300" dirty="0" smtClean="0"/>
              <a:t>Правила </a:t>
            </a:r>
            <a:r>
              <a:rPr lang="en-US" sz="2300" dirty="0" smtClean="0"/>
              <a:t>ACL </a:t>
            </a:r>
            <a:r>
              <a:rPr lang="ru-RU" sz="2300" dirty="0" smtClean="0"/>
              <a:t>проверяются сверху вниз до первого совпадения. Значит, самые специфичные правила должны  быть в списках как можно выше, самые общие - как можно ниже</a:t>
            </a:r>
          </a:p>
          <a:p>
            <a:pPr>
              <a:lnSpc>
                <a:spcPct val="90000"/>
              </a:lnSpc>
            </a:pPr>
            <a:r>
              <a:rPr lang="ru-RU" sz="2300" dirty="0" smtClean="0"/>
              <a:t>В любой </a:t>
            </a:r>
            <a:r>
              <a:rPr lang="en-US" sz="2300" dirty="0" smtClean="0"/>
              <a:t>ACL </a:t>
            </a:r>
            <a:r>
              <a:rPr lang="ru-RU" sz="2300" dirty="0" smtClean="0"/>
              <a:t>в конец всегда добавляется правило «</a:t>
            </a:r>
            <a:r>
              <a:rPr lang="en-US" sz="2300" dirty="0" smtClean="0"/>
              <a:t>deny all</a:t>
            </a:r>
            <a:r>
              <a:rPr lang="ru-RU" sz="2300" dirty="0" smtClean="0"/>
              <a:t>», таким образом, каждый </a:t>
            </a:r>
            <a:r>
              <a:rPr lang="en-US" sz="2300" dirty="0" smtClean="0"/>
              <a:t>ACL </a:t>
            </a:r>
            <a:r>
              <a:rPr lang="ru-RU" sz="2300" dirty="0" smtClean="0"/>
              <a:t>должен иметь хотя бы одно правило «</a:t>
            </a:r>
            <a:r>
              <a:rPr lang="en-US" sz="2300" dirty="0" smtClean="0"/>
              <a:t>permit</a:t>
            </a:r>
            <a:r>
              <a:rPr lang="ru-RU" sz="2300" dirty="0" smtClean="0"/>
              <a:t>»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ACL </a:t>
            </a:r>
            <a:r>
              <a:rPr lang="ru-RU" sz="2300" dirty="0" smtClean="0"/>
              <a:t>создаются глобально. Однако </a:t>
            </a:r>
            <a:r>
              <a:rPr lang="en-US" sz="2300" dirty="0" smtClean="0"/>
              <a:t>ACL </a:t>
            </a:r>
            <a:r>
              <a:rPr lang="ru-RU" sz="2300" dirty="0" smtClean="0"/>
              <a:t>не будет работать до тех пор, пока его не привяжут к определенному интерфейсу в определенном направлении</a:t>
            </a:r>
            <a:endParaRPr lang="en-US" sz="2300" dirty="0" smtClean="0"/>
          </a:p>
          <a:p>
            <a:pPr>
              <a:lnSpc>
                <a:spcPct val="90000"/>
              </a:lnSpc>
            </a:pPr>
            <a:r>
              <a:rPr lang="ru-RU" sz="2300" dirty="0" smtClean="0"/>
              <a:t>Целесообразно размещать стандартные </a:t>
            </a:r>
            <a:r>
              <a:rPr lang="en-US" sz="2300" dirty="0" smtClean="0"/>
              <a:t>ACL </a:t>
            </a:r>
            <a:r>
              <a:rPr lang="ru-RU" sz="2300" dirty="0" smtClean="0"/>
              <a:t>как можно ближе к получателю, а расширенные – к источнику</a:t>
            </a:r>
            <a:endParaRPr lang="en-US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22EAE-0484-49C5-A149-A36DB30721C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400050" y="1762125"/>
            <a:ext cx="8286750" cy="352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28700">
              <a:lnSpc>
                <a:spcPct val="95000"/>
              </a:lnSpc>
              <a:spcBef>
                <a:spcPct val="35000"/>
              </a:spcBef>
              <a:tabLst>
                <a:tab pos="514350" algn="l"/>
                <a:tab pos="1028700" algn="l"/>
                <a:tab pos="154305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ip access-list {standard | extended} </a:t>
            </a:r>
            <a:r>
              <a:rPr lang="en-US" sz="1600" b="1" i="1">
                <a:solidFill>
                  <a:srgbClr val="000000"/>
                </a:solidFill>
                <a:latin typeface="Courier New" pitchFamily="49" charset="0"/>
              </a:rPr>
              <a:t>name</a:t>
            </a: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400050" y="3179763"/>
            <a:ext cx="8286750" cy="669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28700">
              <a:lnSpc>
                <a:spcPct val="95000"/>
              </a:lnSpc>
              <a:spcBef>
                <a:spcPct val="35000"/>
              </a:spcBef>
              <a:tabLst>
                <a:tab pos="514350" algn="l"/>
                <a:tab pos="1028700" algn="l"/>
                <a:tab pos="1543050" algn="l"/>
              </a:tabLst>
            </a:pPr>
            <a:r>
              <a:rPr lang="en-US" sz="1600" b="1">
                <a:latin typeface="Courier New" pitchFamily="49" charset="0"/>
              </a:rPr>
              <a:t>[</a:t>
            </a:r>
            <a:r>
              <a:rPr lang="en-US" sz="1600" b="1" i="1">
                <a:latin typeface="Courier New" pitchFamily="49" charset="0"/>
              </a:rPr>
              <a:t>sequence-number</a:t>
            </a:r>
            <a:r>
              <a:rPr lang="en-US" sz="1600" b="1">
                <a:latin typeface="Courier New" pitchFamily="49" charset="0"/>
              </a:rPr>
              <a:t>]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{permit | deny} {</a:t>
            </a:r>
            <a:r>
              <a:rPr lang="en-US" sz="1600" b="1" i="1">
                <a:solidFill>
                  <a:srgbClr val="000000"/>
                </a:solidFill>
                <a:latin typeface="Courier New" pitchFamily="49" charset="0"/>
              </a:rPr>
              <a:t>ip access list test conditions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600" b="1" i="1">
              <a:solidFill>
                <a:srgbClr val="000000"/>
              </a:solidFill>
              <a:latin typeface="Courier New" pitchFamily="49" charset="0"/>
            </a:endParaRPr>
          </a:p>
          <a:p>
            <a:pPr defTabSz="1028700">
              <a:lnSpc>
                <a:spcPct val="95000"/>
              </a:lnSpc>
              <a:spcBef>
                <a:spcPct val="35000"/>
              </a:spcBef>
              <a:tabLst>
                <a:tab pos="514350" algn="l"/>
                <a:tab pos="1028700" algn="l"/>
                <a:tab pos="154305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{permit | deny} {</a:t>
            </a:r>
            <a:r>
              <a:rPr lang="en-US" sz="1600" b="1" i="1">
                <a:solidFill>
                  <a:srgbClr val="000000"/>
                </a:solidFill>
                <a:latin typeface="Courier New" pitchFamily="49" charset="0"/>
              </a:rPr>
              <a:t>ip access list test conditions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400050" y="5440363"/>
            <a:ext cx="8286750" cy="352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28700">
              <a:lnSpc>
                <a:spcPct val="95000"/>
              </a:lnSpc>
              <a:spcBef>
                <a:spcPct val="35000"/>
              </a:spcBef>
              <a:tabLst>
                <a:tab pos="514350" algn="l"/>
                <a:tab pos="1028700" algn="l"/>
                <a:tab pos="1543050" algn="l"/>
              </a:tabLs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ip access-group </a:t>
            </a:r>
            <a:r>
              <a:rPr lang="en-US" sz="1600" b="1" i="1">
                <a:solidFill>
                  <a:srgbClr val="000000"/>
                </a:solidFill>
                <a:latin typeface="Courier New" pitchFamily="49" charset="0"/>
              </a:rPr>
              <a:t>name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{in | out}  </a:t>
            </a:r>
          </a:p>
        </p:txBody>
      </p:sp>
      <p:sp>
        <p:nvSpPr>
          <p:cNvPr id="359433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82118" tIns="41058" rIns="82118" bIns="41058"/>
          <a:lstStyle/>
          <a:p>
            <a:r>
              <a:rPr lang="ru-RU" dirty="0" smtClean="0"/>
              <a:t>Создание именованного </a:t>
            </a:r>
            <a:r>
              <a:rPr lang="en-US" dirty="0" smtClean="0"/>
              <a:t>ACL</a:t>
            </a:r>
            <a:endParaRPr lang="en-US" dirty="0"/>
          </a:p>
        </p:txBody>
      </p:sp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400050" y="3887788"/>
            <a:ext cx="836295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0188" indent="-230188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Если номер последовательности не указан, то первое правило получит номер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10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, а номера последующих будут увеличиваться на 10.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marL="230188" indent="-230188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no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+mn-lt"/>
              </a:rPr>
              <a:t>sequence number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удаляет правило из списка.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9436" name="Rectangle 12"/>
          <p:cNvSpPr>
            <a:spLocks noChangeArrowheads="1"/>
          </p:cNvSpPr>
          <p:nvPr/>
        </p:nvSpPr>
        <p:spPr bwMode="auto">
          <a:xfrm>
            <a:off x="400050" y="5905500"/>
            <a:ext cx="5132815" cy="26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257175" indent="-257175" defTabSz="102870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  <a:latin typeface="+mn-lt"/>
              </a:rPr>
              <a:t>Связывает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ACL </a:t>
            </a:r>
            <a:r>
              <a:rPr lang="ru-RU" dirty="0" smtClean="0">
                <a:solidFill>
                  <a:srgbClr val="000000"/>
                </a:solidFill>
                <a:latin typeface="+mn-lt"/>
              </a:rPr>
              <a:t>с конкретным интерфейсом.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9437" name="Rectangle 13"/>
          <p:cNvSpPr>
            <a:spLocks noChangeArrowheads="1"/>
          </p:cNvSpPr>
          <p:nvPr/>
        </p:nvSpPr>
        <p:spPr bwMode="auto">
          <a:xfrm>
            <a:off x="400050" y="2873375"/>
            <a:ext cx="4156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RouterX(config {std- | ext-}nacl)#</a:t>
            </a:r>
            <a:endParaRPr lang="en-GB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59438" name="Rectangle 14"/>
          <p:cNvSpPr>
            <a:spLocks noChangeArrowheads="1"/>
          </p:cNvSpPr>
          <p:nvPr/>
        </p:nvSpPr>
        <p:spPr bwMode="auto">
          <a:xfrm>
            <a:off x="400050" y="5145088"/>
            <a:ext cx="23225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GB" sz="1600" b="1">
                <a:latin typeface="Courier New" pitchFamily="49" charset="0"/>
              </a:rPr>
              <a:t>RouterX(config-if)#</a:t>
            </a:r>
          </a:p>
        </p:txBody>
      </p:sp>
      <p:sp>
        <p:nvSpPr>
          <p:cNvPr id="359439" name="Rectangle 15"/>
          <p:cNvSpPr>
            <a:spLocks noChangeArrowheads="1"/>
          </p:cNvSpPr>
          <p:nvPr/>
        </p:nvSpPr>
        <p:spPr bwMode="auto">
          <a:xfrm>
            <a:off x="400050" y="1476375"/>
            <a:ext cx="1955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ct val="35000"/>
              </a:spcBef>
            </a:pPr>
            <a:r>
              <a:rPr lang="en-GB" sz="1600" b="1">
                <a:latin typeface="Courier New" pitchFamily="49" charset="0"/>
              </a:rPr>
              <a:t>RouterX(config)#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BC34A-149F-400D-9017-8E9E35A0798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2590800" y="5715000"/>
            <a:ext cx="4858702" cy="29238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chemeClr val="accent1"/>
              </a:buClr>
            </a:pPr>
            <a:r>
              <a:rPr lang="ru-RU" sz="2000" dirty="0" smtClean="0">
                <a:latin typeface="+mn-lt"/>
              </a:rPr>
              <a:t>Запрещает трафик с конкретного хоста</a:t>
            </a:r>
            <a:endParaRPr lang="en-US" sz="2000" dirty="0">
              <a:latin typeface="+mn-lt"/>
            </a:endParaRPr>
          </a:p>
        </p:txBody>
      </p:sp>
      <p:sp>
        <p:nvSpPr>
          <p:cNvPr id="395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стандартного именованного </a:t>
            </a:r>
            <a:r>
              <a:rPr lang="en-US" dirty="0" smtClean="0"/>
              <a:t>ACL</a:t>
            </a:r>
            <a:endParaRPr lang="en-US" dirty="0"/>
          </a:p>
        </p:txBody>
      </p:sp>
      <p:sp>
        <p:nvSpPr>
          <p:cNvPr id="395272" name="Rectangle 8"/>
          <p:cNvSpPr>
            <a:spLocks noChangeArrowheads="1"/>
          </p:cNvSpPr>
          <p:nvPr/>
        </p:nvSpPr>
        <p:spPr bwMode="auto">
          <a:xfrm>
            <a:off x="1371601" y="4267200"/>
            <a:ext cx="6072188" cy="111569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814388">
              <a:lnSpc>
                <a:spcPct val="95000"/>
              </a:lnSpc>
            </a:pPr>
            <a:r>
              <a:rPr lang="en-US" sz="1400" b="1">
                <a:latin typeface="Courier New" pitchFamily="49" charset="0"/>
              </a:rPr>
              <a:t>RouterX(config)#ip access-list standard troublemaker</a:t>
            </a:r>
            <a:br>
              <a:rPr lang="en-US" sz="1400" b="1">
                <a:latin typeface="Courier New" pitchFamily="49" charset="0"/>
              </a:rPr>
            </a:br>
            <a:r>
              <a:rPr lang="en-US" sz="1400" b="1">
                <a:latin typeface="Courier New" pitchFamily="49" charset="0"/>
              </a:rPr>
              <a:t>RouterX(config-std-nacl)#deny host 172.16.4.13</a:t>
            </a:r>
            <a:br>
              <a:rPr lang="en-US" sz="1400" b="1">
                <a:latin typeface="Courier New" pitchFamily="49" charset="0"/>
              </a:rPr>
            </a:br>
            <a:r>
              <a:rPr lang="en-US" sz="1400" b="1">
                <a:latin typeface="Courier New" pitchFamily="49" charset="0"/>
              </a:rPr>
              <a:t>RouterX(config-std-nacl)#permit 172.16.4.0 0.0.0.255</a:t>
            </a:r>
            <a:r>
              <a:rPr lang="fr-FR" sz="1400" b="1">
                <a:latin typeface="Courier New" pitchFamily="49" charset="0"/>
              </a:rPr>
              <a:t/>
            </a:r>
            <a:br>
              <a:rPr lang="fr-FR" sz="1400" b="1">
                <a:latin typeface="Courier New" pitchFamily="49" charset="0"/>
              </a:rPr>
            </a:br>
            <a:r>
              <a:rPr lang="fr-FR" sz="1400" b="1">
                <a:latin typeface="Courier New" pitchFamily="49" charset="0"/>
              </a:rPr>
              <a:t>RouterX(config-std-nacl)#interface e0</a:t>
            </a:r>
            <a:br>
              <a:rPr lang="fr-FR" sz="1400" b="1">
                <a:latin typeface="Courier New" pitchFamily="49" charset="0"/>
              </a:rPr>
            </a:br>
            <a:r>
              <a:rPr lang="en-US" sz="1400" b="1">
                <a:latin typeface="Courier New" pitchFamily="49" charset="0"/>
              </a:rPr>
              <a:t>RouterX(config-if)#ip access-group troublemaker out</a:t>
            </a:r>
            <a:r>
              <a:rPr lang="en-US" sz="1400" b="1">
                <a:solidFill>
                  <a:schemeClr val="tx2"/>
                </a:solidFill>
                <a:latin typeface="Courier New" pitchFamily="49" charset="0"/>
              </a:rPr>
              <a:t> </a:t>
            </a:r>
          </a:p>
        </p:txBody>
      </p:sp>
      <p:pic>
        <p:nvPicPr>
          <p:cNvPr id="395274" name="Picture 10" descr="301P_4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2988" y="1600200"/>
            <a:ext cx="6167612" cy="24384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BC34A-149F-400D-9017-8E9E35A0798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457200" y="5791200"/>
            <a:ext cx="8153400" cy="29238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chemeClr val="accent1"/>
              </a:buClr>
            </a:pPr>
            <a:r>
              <a:rPr lang="ru-RU" sz="2000" dirty="0" smtClean="0">
                <a:latin typeface="+mn-lt"/>
              </a:rPr>
              <a:t>Запрещает </a:t>
            </a:r>
            <a:r>
              <a:rPr lang="en-US" sz="2000" dirty="0" smtClean="0">
                <a:latin typeface="+mn-lt"/>
              </a:rPr>
              <a:t>telnet </a:t>
            </a:r>
            <a:r>
              <a:rPr lang="ru-RU" sz="2000" dirty="0" smtClean="0">
                <a:latin typeface="+mn-lt"/>
              </a:rPr>
              <a:t>из подсети 172.16.4.0 на интерфейсе </a:t>
            </a:r>
            <a:r>
              <a:rPr lang="en-US" sz="2000" dirty="0" smtClean="0">
                <a:latin typeface="+mn-lt"/>
              </a:rPr>
              <a:t>E0</a:t>
            </a:r>
            <a:endParaRPr lang="en-US" sz="2000" dirty="0">
              <a:latin typeface="+mn-lt"/>
            </a:endParaRPr>
          </a:p>
        </p:txBody>
      </p:sp>
      <p:sp>
        <p:nvSpPr>
          <p:cNvPr id="401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расширенного именованного </a:t>
            </a:r>
            <a:r>
              <a:rPr lang="en-US" dirty="0" smtClean="0"/>
              <a:t>ACL</a:t>
            </a:r>
            <a:endParaRPr lang="en-US" dirty="0"/>
          </a:p>
        </p:txBody>
      </p:sp>
      <p:pic>
        <p:nvPicPr>
          <p:cNvPr id="401417" name="Picture 9" descr="301P_4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524000"/>
            <a:ext cx="5995988" cy="2368550"/>
          </a:xfrm>
          <a:prstGeom prst="rect">
            <a:avLst/>
          </a:prstGeom>
          <a:noFill/>
        </p:spPr>
      </p:pic>
      <p:sp>
        <p:nvSpPr>
          <p:cNvPr id="401418" name="Rectangle 10"/>
          <p:cNvSpPr>
            <a:spLocks noChangeArrowheads="1"/>
          </p:cNvSpPr>
          <p:nvPr/>
        </p:nvSpPr>
        <p:spPr bwMode="auto">
          <a:xfrm>
            <a:off x="1062038" y="4405313"/>
            <a:ext cx="7019925" cy="112871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814388">
              <a:lnSpc>
                <a:spcPct val="95000"/>
              </a:lnSpc>
              <a:buClr>
                <a:schemeClr val="accent1"/>
              </a:buClr>
              <a:buSzPct val="100000"/>
              <a:buFont typeface="Arial" charset="0"/>
              <a:buNone/>
            </a:pPr>
            <a:r>
              <a:rPr lang="en-US" sz="1400" b="1">
                <a:latin typeface="Courier New" pitchFamily="49" charset="0"/>
              </a:rPr>
              <a:t>RouterX(config)#ip access-list extended badgroup</a:t>
            </a:r>
            <a:br>
              <a:rPr lang="en-US" sz="1400" b="1">
                <a:latin typeface="Courier New" pitchFamily="49" charset="0"/>
              </a:rPr>
            </a:br>
            <a:r>
              <a:rPr lang="en-US" sz="1400" b="1">
                <a:latin typeface="Courier New" pitchFamily="49" charset="0"/>
              </a:rPr>
              <a:t>RouterX(config-ext-nacl)#deny tcp 172.16.4.0 0.0.0.255 any eq 23</a:t>
            </a:r>
            <a:br>
              <a:rPr lang="en-US" sz="1400" b="1">
                <a:latin typeface="Courier New" pitchFamily="49" charset="0"/>
              </a:rPr>
            </a:br>
            <a:r>
              <a:rPr lang="en-US" sz="1400" b="1">
                <a:latin typeface="Courier New" pitchFamily="49" charset="0"/>
              </a:rPr>
              <a:t>RouterX(config-ext-nacl)#permit ip any any</a:t>
            </a:r>
            <a:r>
              <a:rPr lang="fr-FR" sz="1400" b="1">
                <a:latin typeface="Courier New" pitchFamily="49" charset="0"/>
              </a:rPr>
              <a:t/>
            </a:r>
            <a:br>
              <a:rPr lang="fr-FR" sz="1400" b="1">
                <a:latin typeface="Courier New" pitchFamily="49" charset="0"/>
              </a:rPr>
            </a:br>
            <a:r>
              <a:rPr lang="fr-FR" sz="1400" b="1">
                <a:latin typeface="Courier New" pitchFamily="49" charset="0"/>
              </a:rPr>
              <a:t>RouterX(config-ext-nacl)#interface e0</a:t>
            </a:r>
            <a:br>
              <a:rPr lang="fr-FR" sz="1400" b="1">
                <a:latin typeface="Courier New" pitchFamily="49" charset="0"/>
              </a:rPr>
            </a:br>
            <a:r>
              <a:rPr lang="en-US" sz="1400" b="1">
                <a:latin typeface="Courier New" pitchFamily="49" charset="0"/>
              </a:rPr>
              <a:t>RouterX(config-if)#ip access-group badgroup out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BC34A-149F-400D-9017-8E9E35A0798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правил </a:t>
            </a:r>
            <a:r>
              <a:rPr lang="en-US" dirty="0" smtClean="0"/>
              <a:t>ACL</a:t>
            </a:r>
            <a:endParaRPr lang="en-US" dirty="0"/>
          </a:p>
        </p:txBody>
      </p:sp>
      <p:sp>
        <p:nvSpPr>
          <p:cNvPr id="363531" name="Rectangle 11"/>
          <p:cNvSpPr>
            <a:spLocks noChangeArrowheads="1"/>
          </p:cNvSpPr>
          <p:nvPr/>
        </p:nvSpPr>
        <p:spPr bwMode="auto">
          <a:xfrm>
            <a:off x="1274763" y="2057400"/>
            <a:ext cx="6594475" cy="352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RouterX# show access-lists {</a:t>
            </a:r>
            <a:r>
              <a:rPr lang="en-US" sz="1600" b="1" i="1">
                <a:solidFill>
                  <a:srgbClr val="000000"/>
                </a:solidFill>
                <a:latin typeface="Courier New" pitchFamily="49" charset="0"/>
              </a:rPr>
              <a:t>access-list number|name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1274763" y="3124200"/>
            <a:ext cx="6594475" cy="2136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 err="1">
                <a:latin typeface="Courier New" pitchFamily="49" charset="0"/>
              </a:rPr>
              <a:t>RouterX</a:t>
            </a:r>
            <a:r>
              <a:rPr lang="en-US" sz="1400" b="1" dirty="0">
                <a:latin typeface="Courier New" pitchFamily="49" charset="0"/>
              </a:rPr>
              <a:t># </a:t>
            </a:r>
            <a:r>
              <a:rPr lang="en-US" sz="1400" b="1" dirty="0">
                <a:solidFill>
                  <a:schemeClr val="accent2"/>
                </a:solidFill>
                <a:latin typeface="Courier New" pitchFamily="49" charset="0"/>
              </a:rPr>
              <a:t>show access-lists</a:t>
            </a:r>
            <a:r>
              <a:rPr lang="en-US" sz="1400" b="1" dirty="0">
                <a:latin typeface="Courier New" pitchFamily="49" charset="0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Standard IP access list SALES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10 deny   10.1.1.0, wildcard bits 0.0.0.255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20 permit 10.3.3.1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30 permit 10.4.4.1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40 permit 10.5.5.1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Extended IP access list ENG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10 permit </a:t>
            </a:r>
            <a:r>
              <a:rPr lang="en-US" sz="1400" b="1" dirty="0" err="1">
                <a:latin typeface="Courier New" pitchFamily="49" charset="0"/>
              </a:rPr>
              <a:t>tcp</a:t>
            </a:r>
            <a:r>
              <a:rPr lang="en-US" sz="1400" b="1" dirty="0">
                <a:latin typeface="Courier New" pitchFamily="49" charset="0"/>
              </a:rPr>
              <a:t> host 10.22.22.1 any </a:t>
            </a:r>
            <a:r>
              <a:rPr lang="en-US" sz="1400" b="1" dirty="0" err="1">
                <a:latin typeface="Courier New" pitchFamily="49" charset="0"/>
              </a:rPr>
              <a:t>eq</a:t>
            </a:r>
            <a:r>
              <a:rPr lang="en-US" sz="1400" b="1" dirty="0">
                <a:latin typeface="Courier New" pitchFamily="49" charset="0"/>
              </a:rPr>
              <a:t> telnet (25 matches)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20 permit </a:t>
            </a:r>
            <a:r>
              <a:rPr lang="en-US" sz="1400" b="1" dirty="0" err="1">
                <a:latin typeface="Courier New" pitchFamily="49" charset="0"/>
              </a:rPr>
              <a:t>tcp</a:t>
            </a:r>
            <a:r>
              <a:rPr lang="en-US" sz="1400" b="1" dirty="0">
                <a:latin typeface="Courier New" pitchFamily="49" charset="0"/>
              </a:rPr>
              <a:t> host 10.33.33.1 any </a:t>
            </a:r>
            <a:r>
              <a:rPr lang="en-US" sz="1400" b="1" dirty="0" err="1">
                <a:latin typeface="Courier New" pitchFamily="49" charset="0"/>
              </a:rPr>
              <a:t>eq</a:t>
            </a:r>
            <a:r>
              <a:rPr lang="en-US" sz="1400" b="1" dirty="0">
                <a:latin typeface="Courier New" pitchFamily="49" charset="0"/>
              </a:rPr>
              <a:t> ftp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latin typeface="Courier New" pitchFamily="49" charset="0"/>
              </a:rPr>
              <a:t>    30 permit </a:t>
            </a:r>
            <a:r>
              <a:rPr lang="en-US" sz="1400" b="1" dirty="0" err="1">
                <a:latin typeface="Courier New" pitchFamily="49" charset="0"/>
              </a:rPr>
              <a:t>tcp</a:t>
            </a:r>
            <a:r>
              <a:rPr lang="en-US" sz="1400" b="1" dirty="0">
                <a:latin typeface="Courier New" pitchFamily="49" charset="0"/>
              </a:rPr>
              <a:t> host 10.44.44.1 any </a:t>
            </a:r>
            <a:r>
              <a:rPr lang="en-US" sz="1400" b="1" dirty="0" err="1">
                <a:latin typeface="Courier New" pitchFamily="49" charset="0"/>
              </a:rPr>
              <a:t>eq</a:t>
            </a:r>
            <a:r>
              <a:rPr lang="en-US" sz="1400" b="1" dirty="0">
                <a:latin typeface="Courier New" pitchFamily="49" charset="0"/>
              </a:rPr>
              <a:t> ftp-data</a:t>
            </a:r>
          </a:p>
        </p:txBody>
      </p:sp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626209" y="5397500"/>
            <a:ext cx="3953005" cy="2923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dirty="0" smtClean="0">
                <a:latin typeface="+mn-lt"/>
              </a:rPr>
              <a:t>Отображает все списки доступа</a:t>
            </a:r>
            <a:endParaRPr lang="en-US" sz="2000" dirty="0"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BC34A-149F-400D-9017-8E9E35A0798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1028700" y="3298825"/>
            <a:ext cx="3454400" cy="587375"/>
          </a:xfrm>
          <a:prstGeom prst="rect">
            <a:avLst/>
          </a:prstGeom>
          <a:solidFill>
            <a:srgbClr val="F0C5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21431" tIns="30362" rIns="21431" bIns="30362"/>
          <a:lstStyle/>
          <a:p>
            <a:endParaRPr lang="ru-RU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</a:t>
            </a:r>
            <a:r>
              <a:rPr lang="en-US" dirty="0" smtClean="0"/>
              <a:t>ACL</a:t>
            </a:r>
            <a:endParaRPr lang="en-US" dirty="0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779463" y="1617663"/>
            <a:ext cx="7586662" cy="4556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32" tIns="45717" rIns="91432" bIns="45717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RouterX# </a:t>
            </a:r>
            <a:r>
              <a:rPr lang="en-US" sz="1400" b="1">
                <a:solidFill>
                  <a:schemeClr val="accent2"/>
                </a:solidFill>
                <a:latin typeface="Courier New" pitchFamily="49" charset="0"/>
              </a:rPr>
              <a:t>show ip interfaces e0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Ethernet0 is up, line protocol is up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Internet address is 10.1.1.11/24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Broadcast address is 255.255.255.255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Address determined by setup command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MTU is 1500 bytes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Helper address is not set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Directed broadcast forwarding is disabled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400" b="1">
                <a:latin typeface="Courier New" pitchFamily="49" charset="0"/>
              </a:rPr>
              <a:t>Outgoing access list is not set</a:t>
            </a:r>
          </a:p>
          <a:p>
            <a:pPr>
              <a:lnSpc>
                <a:spcPct val="95000"/>
              </a:lnSpc>
            </a:pPr>
            <a:r>
              <a:rPr lang="en-US" sz="1400" b="1">
                <a:latin typeface="Courier New" pitchFamily="49" charset="0"/>
              </a:rPr>
              <a:t>  Inbound  access list is 1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Proxy ARP is enabled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Security level is default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Split horizon is enabled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ICMP redirects are always sent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ICMP unreachables are always sent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ICMP mask replies are never sent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IP fast switching is enabled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IP fast switching on the same interface is disabled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IP Feature Fast switching turbo vector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IP multicast fast switching is enabled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IP multicast distributed fast switching is disabled</a:t>
            </a:r>
          </a:p>
          <a:p>
            <a:pPr>
              <a:lnSpc>
                <a:spcPct val="95000"/>
              </a:lnSpc>
            </a:pPr>
            <a:r>
              <a:rPr lang="en-US" sz="1400" b="1">
                <a:solidFill>
                  <a:srgbClr val="000000"/>
                </a:solidFill>
                <a:latin typeface="Courier New" pitchFamily="49" charset="0"/>
              </a:rPr>
              <a:t>  &lt;text ommitted&gt;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BC34A-149F-400D-9017-8E9E35A0798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oo many files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02-Overview of OCTAVE and NIST 800-30</Template>
  <TotalTime>1925</TotalTime>
  <Words>753</Words>
  <Application>Microsoft Macintosh PowerPoint</Application>
  <PresentationFormat>Экран (4:3)</PresentationFormat>
  <Paragraphs>117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Too many files design template</vt:lpstr>
      <vt:lpstr>Настройка ACL</vt:lpstr>
      <vt:lpstr>ACL в исходящем направлении</vt:lpstr>
      <vt:lpstr>Типы ACL</vt:lpstr>
      <vt:lpstr>Правила настройки ACL</vt:lpstr>
      <vt:lpstr>Создание именованного ACL</vt:lpstr>
      <vt:lpstr>Пример стандартного именованного ACL</vt:lpstr>
      <vt:lpstr>Пример расширенного именованного ACL</vt:lpstr>
      <vt:lpstr>Просмотр правил ACL</vt:lpstr>
      <vt:lpstr>Проверка ACL</vt:lpstr>
      <vt:lpstr>Типичные ошибки в ACL  (1 из 4)</vt:lpstr>
      <vt:lpstr>Типичные ошибки в ACL  (2 из 4)</vt:lpstr>
      <vt:lpstr>Типичные ошибки в ACL  (3 из 4)</vt:lpstr>
      <vt:lpstr>Типичные ошибки в ACL  (4 из 4)</vt:lpstr>
      <vt:lpstr>А еще есть Zone-Based FW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Сети, практикум</dc:title>
  <dc:subject>Настройка ACL и NAT</dc:subject>
  <dc:creator>Петухов Андрей</dc:creator>
  <cp:lastModifiedBy>Andrew Petukhov</cp:lastModifiedBy>
  <cp:revision>161</cp:revision>
  <cp:lastPrinted>1601-01-01T00:00:00Z</cp:lastPrinted>
  <dcterms:created xsi:type="dcterms:W3CDTF">1601-01-01T00:00:00Z</dcterms:created>
  <dcterms:modified xsi:type="dcterms:W3CDTF">2013-03-14T13:59:09Z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